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9" r:id="rId4"/>
    <p:sldId id="260" r:id="rId5"/>
    <p:sldId id="262" r:id="rId6"/>
    <p:sldId id="263" r:id="rId7"/>
    <p:sldId id="266" r:id="rId8"/>
    <p:sldId id="261" r:id="rId9"/>
    <p:sldId id="264" r:id="rId10"/>
    <p:sldId id="265" r:id="rId11"/>
    <p:sldId id="267" r:id="rId12"/>
    <p:sldId id="268" r:id="rId13"/>
    <p:sldId id="270" r:id="rId14"/>
    <p:sldId id="271" r:id="rId15"/>
    <p:sldId id="269" r:id="rId16"/>
    <p:sldId id="278" r:id="rId17"/>
    <p:sldId id="273" r:id="rId18"/>
    <p:sldId id="274" r:id="rId19"/>
    <p:sldId id="272" r:id="rId20"/>
    <p:sldId id="275" r:id="rId21"/>
    <p:sldId id="276" r:id="rId22"/>
    <p:sldId id="277" r:id="rId23"/>
    <p:sldId id="25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Fang" initials="MF" lastIdx="5" clrIdx="0">
    <p:extLst>
      <p:ext uri="{19B8F6BF-5375-455C-9EA6-DF929625EA0E}">
        <p15:presenceInfo xmlns:p15="http://schemas.microsoft.com/office/powerpoint/2012/main" userId="e8fbdbbbc42aab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2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3T19:03:37.959" idx="3">
    <p:pos x="10" y="10"/>
    <p:text>So function composition of f and g produces a function h that is the result of g(f(x)).</p:text>
    <p:extLst>
      <p:ext uri="{C676402C-5697-4E1C-873F-D02D1690AC5C}">
        <p15:threadingInfo xmlns:p15="http://schemas.microsoft.com/office/powerpoint/2012/main" timeZoneBias="240"/>
      </p:ext>
    </p:extLst>
  </p:cm>
  <p:cm authorId="1" dt="2019-03-23T19:04:58.379" idx="4">
    <p:pos x="10" y="106"/>
    <p:text>That is, the function g is applied to the function of f which is applied to x</p:text>
    <p:extLst>
      <p:ext uri="{C676402C-5697-4E1C-873F-D02D1690AC5C}">
        <p15:threadingInfo xmlns:p15="http://schemas.microsoft.com/office/powerpoint/2012/main" timeZoneBias="240">
          <p15:parentCm authorId="1" idx="3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3T19:17:45.332" idx="5">
    <p:pos x="210" y="2069"/>
    <p:text>δ delta, τ is Tau</p:text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7871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567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76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333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302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25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225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291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704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97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203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F43C10A-ABC0-4EC2-B1E3-3056A5B8ADA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6FACAAF-6D6D-401B-BF39-A1ACDF7730A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0349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888642"/>
            <a:ext cx="9144000" cy="1133341"/>
          </a:xfrm>
        </p:spPr>
        <p:txBody>
          <a:bodyPr>
            <a:normAutofit/>
          </a:bodyPr>
          <a:lstStyle/>
          <a:p>
            <a:r>
              <a:rPr lang="en-US" dirty="0" smtClean="0"/>
              <a:t>Brane Calculi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021983"/>
            <a:ext cx="9144000" cy="92727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CS694A – Computational Biology</a:t>
            </a:r>
          </a:p>
          <a:p>
            <a:r>
              <a:rPr lang="en-US" dirty="0" smtClean="0"/>
              <a:t>Michael Fang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009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Brane Calculi, </a:t>
            </a:r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Systems: </a:t>
            </a:r>
          </a:p>
          <a:p>
            <a:pPr lvl="1"/>
            <a:r>
              <a:rPr lang="en-US" dirty="0"/>
              <a:t>P o Q is composition of systems P and Q</a:t>
            </a:r>
          </a:p>
          <a:p>
            <a:pPr lvl="1"/>
            <a:r>
              <a:rPr lang="en-US" dirty="0"/>
              <a:t>!P is replication of same component P</a:t>
            </a:r>
          </a:p>
          <a:p>
            <a:pPr lvl="1"/>
            <a:r>
              <a:rPr lang="el-GR" dirty="0"/>
              <a:t>δ</a:t>
            </a:r>
            <a:r>
              <a:rPr lang="en-US" dirty="0"/>
              <a:t> (P) is a </a:t>
            </a:r>
            <a:r>
              <a:rPr lang="en-US" dirty="0" smtClean="0"/>
              <a:t>system or membrane </a:t>
            </a:r>
            <a:r>
              <a:rPr lang="en-US" dirty="0"/>
              <a:t>with </a:t>
            </a:r>
            <a:r>
              <a:rPr lang="en-US" dirty="0" smtClean="0"/>
              <a:t>actions on the membrane </a:t>
            </a:r>
            <a:r>
              <a:rPr lang="el-GR" dirty="0"/>
              <a:t>δ</a:t>
            </a:r>
            <a:r>
              <a:rPr lang="en-US" dirty="0"/>
              <a:t> and contents </a:t>
            </a:r>
            <a:r>
              <a:rPr lang="en-US" dirty="0" smtClean="0"/>
              <a:t>P</a:t>
            </a:r>
          </a:p>
          <a:p>
            <a:pPr lvl="2"/>
            <a:r>
              <a:rPr lang="en-US" dirty="0" smtClean="0"/>
              <a:t>Ex: membrane (cytosol) (</a:t>
            </a:r>
            <a:r>
              <a:rPr lang="en-US" dirty="0" err="1" smtClean="0"/>
              <a:t>Cardelli</a:t>
            </a:r>
            <a:r>
              <a:rPr lang="en-US" dirty="0" smtClean="0"/>
              <a:t> p.7)</a:t>
            </a:r>
            <a:endParaRPr lang="en-US" dirty="0"/>
          </a:p>
          <a:p>
            <a:r>
              <a:rPr lang="en-US" dirty="0" smtClean="0"/>
              <a:t>Membranes: </a:t>
            </a:r>
          </a:p>
          <a:p>
            <a:pPr lvl="1"/>
            <a:r>
              <a:rPr lang="el-GR" dirty="0" smtClean="0"/>
              <a:t>δ</a:t>
            </a:r>
            <a:r>
              <a:rPr lang="en-US" dirty="0" smtClean="0"/>
              <a:t> | </a:t>
            </a:r>
            <a:r>
              <a:rPr lang="el-GR" dirty="0" smtClean="0"/>
              <a:t>τ</a:t>
            </a:r>
            <a:r>
              <a:rPr lang="en-US" dirty="0" smtClean="0"/>
              <a:t> is the composition of membrane parts </a:t>
            </a:r>
            <a:r>
              <a:rPr lang="el-GR" dirty="0" smtClean="0"/>
              <a:t>δ</a:t>
            </a:r>
            <a:r>
              <a:rPr lang="en-US" dirty="0" smtClean="0"/>
              <a:t> and </a:t>
            </a:r>
            <a:r>
              <a:rPr lang="el-GR" dirty="0" smtClean="0"/>
              <a:t>τ</a:t>
            </a:r>
            <a:endParaRPr lang="en-US" dirty="0" smtClean="0"/>
          </a:p>
          <a:p>
            <a:pPr lvl="1"/>
            <a:r>
              <a:rPr lang="en-US" dirty="0" smtClean="0"/>
              <a:t>!</a:t>
            </a:r>
            <a:r>
              <a:rPr lang="el-GR" dirty="0" smtClean="0"/>
              <a:t>δ</a:t>
            </a:r>
            <a:r>
              <a:rPr lang="en-US" dirty="0" smtClean="0"/>
              <a:t>  is replication of </a:t>
            </a:r>
            <a:r>
              <a:rPr lang="el-GR" dirty="0" smtClean="0"/>
              <a:t>δ</a:t>
            </a:r>
            <a:endParaRPr lang="en-US" dirty="0"/>
          </a:p>
          <a:p>
            <a:pPr lvl="1"/>
            <a:r>
              <a:rPr lang="en-US" dirty="0" smtClean="0"/>
              <a:t>a.</a:t>
            </a:r>
            <a:r>
              <a:rPr lang="el-GR" dirty="0" smtClean="0"/>
              <a:t>δ</a:t>
            </a:r>
            <a:r>
              <a:rPr lang="en-US" dirty="0" smtClean="0"/>
              <a:t> is the action “a” associated with membrane part </a:t>
            </a:r>
            <a:r>
              <a:rPr lang="el-GR" dirty="0"/>
              <a:t>δ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302" t="50141" r="41057" b="43471"/>
          <a:stretch/>
        </p:blipFill>
        <p:spPr>
          <a:xfrm>
            <a:off x="6940885" y="3245476"/>
            <a:ext cx="4111764" cy="837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1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Bitonal</a:t>
            </a:r>
            <a:r>
              <a:rPr lang="en-US" dirty="0" smtClean="0"/>
              <a:t> Actions: Phagocytosis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800" y="1846263"/>
            <a:ext cx="5586726" cy="4022725"/>
          </a:xfrm>
        </p:spPr>
      </p:pic>
      <p:sp>
        <p:nvSpPr>
          <p:cNvPr id="5" name="TextBox 4"/>
          <p:cNvSpPr txBox="1"/>
          <p:nvPr/>
        </p:nvSpPr>
        <p:spPr>
          <a:xfrm>
            <a:off x="1004552" y="6457890"/>
            <a:ext cx="44432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https://www.mechanobio.info/what-is-the-plasma-membrane/what-is-membrane-trafficking/what-is-phagocytosis/</a:t>
            </a:r>
          </a:p>
        </p:txBody>
      </p:sp>
    </p:spTree>
    <p:extLst>
      <p:ext uri="{BB962C8B-B14F-4D97-AF65-F5344CB8AC3E}">
        <p14:creationId xmlns:p14="http://schemas.microsoft.com/office/powerpoint/2010/main" val="149651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Bitonal</a:t>
            </a:r>
            <a:r>
              <a:rPr lang="en-US" dirty="0" smtClean="0"/>
              <a:t> Actions: Phagocytosis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Actions:</a:t>
            </a:r>
          </a:p>
          <a:p>
            <a:pPr lvl="1"/>
            <a:r>
              <a:rPr lang="en-US" dirty="0"/>
              <a:t>a ::=               phagocytosis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       symbol for paired “co-actions</a:t>
            </a:r>
            <a:r>
              <a:rPr lang="en-US" dirty="0" smtClean="0"/>
              <a:t>”: </a:t>
            </a: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Bitonal</a:t>
            </a:r>
            <a:r>
              <a:rPr lang="en-US" dirty="0" smtClean="0"/>
              <a:t> Reaction: 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1444" t="41122" r="74859" b="48920"/>
          <a:stretch/>
        </p:blipFill>
        <p:spPr>
          <a:xfrm>
            <a:off x="2021983" y="2009104"/>
            <a:ext cx="450762" cy="68258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97280" y="6503831"/>
            <a:ext cx="516442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https://upload.wikimedia.org/wikipedia/commons/b/ba/Phagocytosis_in_three_steps.png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22605" t="46008" r="70106" b="46665"/>
          <a:stretch/>
        </p:blipFill>
        <p:spPr>
          <a:xfrm>
            <a:off x="5476098" y="2729745"/>
            <a:ext cx="888642" cy="5022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24782" t="47082" r="73739" b="50288"/>
          <a:stretch/>
        </p:blipFill>
        <p:spPr>
          <a:xfrm>
            <a:off x="1849775" y="2855055"/>
            <a:ext cx="344415" cy="3444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l="17430" t="71935" r="35564" b="23555"/>
          <a:stretch/>
        </p:blipFill>
        <p:spPr>
          <a:xfrm>
            <a:off x="1213190" y="4244543"/>
            <a:ext cx="7033610" cy="3793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/>
          <a:srcRect l="32535" t="31165" r="32500" b="53617"/>
          <a:stretch/>
        </p:blipFill>
        <p:spPr>
          <a:xfrm>
            <a:off x="1213190" y="4759688"/>
            <a:ext cx="6390502" cy="15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988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Bitonal</a:t>
            </a:r>
            <a:r>
              <a:rPr lang="en-US" dirty="0" smtClean="0"/>
              <a:t> Actions: Exocytosis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Actions:</a:t>
            </a:r>
          </a:p>
          <a:p>
            <a:pPr lvl="1"/>
            <a:r>
              <a:rPr lang="en-US" dirty="0"/>
              <a:t>a ::=               </a:t>
            </a:r>
            <a:r>
              <a:rPr lang="en-US" dirty="0" smtClean="0"/>
              <a:t>exocytosis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4119" t="41498" r="62184" b="48544"/>
          <a:stretch/>
        </p:blipFill>
        <p:spPr>
          <a:xfrm>
            <a:off x="2021983" y="2009104"/>
            <a:ext cx="450762" cy="6825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5848" t="46488" r="59804" b="47713"/>
          <a:stretch/>
        </p:blipFill>
        <p:spPr>
          <a:xfrm>
            <a:off x="1491896" y="2601276"/>
            <a:ext cx="530087" cy="3975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6820" t="46784" r="70106" b="46665"/>
          <a:stretch/>
        </p:blipFill>
        <p:spPr>
          <a:xfrm>
            <a:off x="2059985" y="2669571"/>
            <a:ext cx="374757" cy="4490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38696" t="52562" r="34022" b="31585"/>
          <a:stretch/>
        </p:blipFill>
        <p:spPr>
          <a:xfrm>
            <a:off x="1187432" y="3857414"/>
            <a:ext cx="5584520" cy="18244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17122" t="77421" r="35872" b="18069"/>
          <a:stretch/>
        </p:blipFill>
        <p:spPr>
          <a:xfrm>
            <a:off x="1187432" y="3159306"/>
            <a:ext cx="7033610" cy="379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32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Derivations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3380" t="38868" r="33873" b="19234"/>
          <a:stretch/>
        </p:blipFill>
        <p:spPr>
          <a:xfrm>
            <a:off x="1097280" y="1832855"/>
            <a:ext cx="5419082" cy="3898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92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Aside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Phagocytosis/Endocytosis/Exocytosis is very complicated!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4793" y="2214906"/>
            <a:ext cx="6063374" cy="41144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60920" y="6452290"/>
            <a:ext cx="551215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https://upload.wikimedia.org/wikipedia/commons/9/90/Exocytosis-machinery.jpg</a:t>
            </a:r>
          </a:p>
        </p:txBody>
      </p:sp>
    </p:spTree>
    <p:extLst>
      <p:ext uri="{BB962C8B-B14F-4D97-AF65-F5344CB8AC3E}">
        <p14:creationId xmlns:p14="http://schemas.microsoft.com/office/powerpoint/2010/main" val="3928631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Exocytosis: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173" y="1992258"/>
            <a:ext cx="9624613" cy="4236569"/>
          </a:xfrm>
        </p:spPr>
      </p:pic>
      <p:sp>
        <p:nvSpPr>
          <p:cNvPr id="5" name="TextBox 4"/>
          <p:cNvSpPr txBox="1"/>
          <p:nvPr/>
        </p:nvSpPr>
        <p:spPr>
          <a:xfrm>
            <a:off x="1442434" y="6457890"/>
            <a:ext cx="604019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https://upload.wikimedia.org/wikipedia/commons/2/28/Opening_of_a_Fusion_Pore_during_Exocytosis.png</a:t>
            </a:r>
          </a:p>
        </p:txBody>
      </p:sp>
    </p:spTree>
    <p:extLst>
      <p:ext uri="{BB962C8B-B14F-4D97-AF65-F5344CB8AC3E}">
        <p14:creationId xmlns:p14="http://schemas.microsoft.com/office/powerpoint/2010/main" val="1065362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Molecules</a:t>
            </a:r>
            <a:endParaRPr lang="en-US" dirty="0"/>
          </a:p>
        </p:txBody>
      </p:sp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/>
          <a:srcRect l="17119" t="47638" r="17542" b="32906"/>
          <a:stretch/>
        </p:blipFill>
        <p:spPr>
          <a:xfrm>
            <a:off x="1097280" y="2034862"/>
            <a:ext cx="9001178" cy="15068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61627" y="2999438"/>
            <a:ext cx="2994053" cy="294550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87132" y="6516710"/>
            <a:ext cx="51000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https://www.sciencedirect.com/science/article/pii/S1084208X10000200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32218" t="27220" r="32817" b="59628"/>
          <a:stretch/>
        </p:blipFill>
        <p:spPr>
          <a:xfrm>
            <a:off x="1097280" y="4021427"/>
            <a:ext cx="5709259" cy="120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213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Chemistry!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may represent enzyme-catalyzed reactions as a an empty membrane an bind-outside &amp; release-outside action</a:t>
            </a:r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/>
          <a:srcRect l="21619" t="49190" r="19522" b="42166"/>
          <a:stretch/>
        </p:blipFill>
        <p:spPr>
          <a:xfrm>
            <a:off x="1287887" y="3065172"/>
            <a:ext cx="9982531" cy="82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30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Neurotransmission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123" y="1975052"/>
            <a:ext cx="6236783" cy="4022725"/>
          </a:xfrm>
        </p:spPr>
      </p:pic>
      <p:sp>
        <p:nvSpPr>
          <p:cNvPr id="4" name="TextBox 3"/>
          <p:cNvSpPr txBox="1"/>
          <p:nvPr/>
        </p:nvSpPr>
        <p:spPr>
          <a:xfrm>
            <a:off x="1132053" y="6478073"/>
            <a:ext cx="4994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https://upload.wikimedia.org/wikipedia/commons/thumb/1/10/Blausen_0657_MultipolarNeuron.png/1200px-Blausen_0657_MultipolarNeuron.png</a:t>
            </a:r>
          </a:p>
        </p:txBody>
      </p:sp>
    </p:spTree>
    <p:extLst>
      <p:ext uri="{BB962C8B-B14F-4D97-AF65-F5344CB8AC3E}">
        <p14:creationId xmlns:p14="http://schemas.microsoft.com/office/powerpoint/2010/main" val="2551316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1. Overview of Membranes</a:t>
            </a:r>
          </a:p>
          <a:p>
            <a:pPr lvl="1"/>
            <a:r>
              <a:rPr lang="en-US" dirty="0" smtClean="0"/>
              <a:t>2. Brane Calculi syntax</a:t>
            </a:r>
          </a:p>
          <a:p>
            <a:pPr lvl="1"/>
            <a:r>
              <a:rPr lang="en-US" dirty="0" smtClean="0"/>
              <a:t>3. </a:t>
            </a:r>
            <a:r>
              <a:rPr lang="en-US" dirty="0" err="1" smtClean="0"/>
              <a:t>Bitonal</a:t>
            </a:r>
            <a:r>
              <a:rPr lang="en-US" dirty="0" smtClean="0"/>
              <a:t> Reactions and Derivations</a:t>
            </a:r>
          </a:p>
          <a:p>
            <a:pPr lvl="1"/>
            <a:r>
              <a:rPr lang="en-US" dirty="0" smtClean="0"/>
              <a:t>4. Molecules and Reactions</a:t>
            </a:r>
          </a:p>
          <a:p>
            <a:pPr lvl="1"/>
            <a:r>
              <a:rPr lang="en-US" dirty="0" smtClean="0"/>
              <a:t>5. Example: Neurotransmission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97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Synaptic Terminal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698" y="1884899"/>
            <a:ext cx="8069466" cy="4022725"/>
          </a:xfrm>
        </p:spPr>
      </p:pic>
      <p:sp>
        <p:nvSpPr>
          <p:cNvPr id="5" name="TextBox 4"/>
          <p:cNvSpPr txBox="1"/>
          <p:nvPr/>
        </p:nvSpPr>
        <p:spPr>
          <a:xfrm>
            <a:off x="1622738" y="6439437"/>
            <a:ext cx="80621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http://droualb.faculty.mjc.edu/Course%20Materials/Physiology%20101/Chapter%20Notes/Fall%202011/chapter_8%20Fall%202011.htm</a:t>
            </a:r>
          </a:p>
        </p:txBody>
      </p:sp>
    </p:spTree>
    <p:extLst>
      <p:ext uri="{BB962C8B-B14F-4D97-AF65-F5344CB8AC3E}">
        <p14:creationId xmlns:p14="http://schemas.microsoft.com/office/powerpoint/2010/main" val="2852865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Neurotransmission in Brane Calculi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 1) Exocytosis of Neurotransmitter:</a:t>
            </a:r>
          </a:p>
          <a:p>
            <a:endParaRPr lang="en-US" dirty="0"/>
          </a:p>
          <a:p>
            <a:r>
              <a:rPr lang="en-US" dirty="0" smtClean="0"/>
              <a:t> 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Step 2) Chemical reaction on second cell membrane (section 4.5): 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We sequence this action with the membrane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9965" t="34922" r="42429" b="61132"/>
          <a:stretch/>
        </p:blipFill>
        <p:spPr>
          <a:xfrm>
            <a:off x="1249250" y="2279560"/>
            <a:ext cx="4584879" cy="2704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34014" t="54087" r="34190" b="32010"/>
          <a:stretch/>
        </p:blipFill>
        <p:spPr>
          <a:xfrm>
            <a:off x="1249250" y="2715605"/>
            <a:ext cx="3876541" cy="953037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4"/>
          <a:srcRect l="21619" t="49190" r="19522" b="42166"/>
          <a:stretch/>
        </p:blipFill>
        <p:spPr>
          <a:xfrm>
            <a:off x="1249250" y="4584880"/>
            <a:ext cx="6928834" cy="57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517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Neurotransmission in Brane Calculi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Step 3a) Reuptake of Neurotransmitter – pinocytosis or phagocytosis of molecule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Step 3b) AND/OR </a:t>
            </a:r>
            <a:r>
              <a:rPr lang="en-US" dirty="0" err="1" smtClean="0"/>
              <a:t>degredation</a:t>
            </a:r>
            <a:r>
              <a:rPr lang="en-US" dirty="0" smtClean="0"/>
              <a:t> of Neurotransmitter (5.4)</a:t>
            </a:r>
          </a:p>
          <a:p>
            <a:pPr lvl="1"/>
            <a:r>
              <a:rPr lang="en-US" dirty="0" smtClean="0"/>
              <a:t>p -&gt; q     == p (◊) -&gt; q (◊).</a:t>
            </a:r>
            <a:r>
              <a:rPr lang="el-GR" dirty="0" smtClean="0"/>
              <a:t>δ </a:t>
            </a:r>
            <a:r>
              <a:rPr lang="en-US" dirty="0" smtClean="0"/>
              <a:t>(), where q is NT fragments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0282" t="24025" r="36620" b="70714"/>
          <a:stretch/>
        </p:blipFill>
        <p:spPr>
          <a:xfrm>
            <a:off x="1339404" y="2292439"/>
            <a:ext cx="5254580" cy="3606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0282" t="34358" r="50880" b="61696"/>
          <a:stretch/>
        </p:blipFill>
        <p:spPr>
          <a:xfrm>
            <a:off x="1339404" y="2761421"/>
            <a:ext cx="3515932" cy="27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04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Bibliography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</a:t>
            </a:r>
            <a:r>
              <a:rPr lang="en-US" dirty="0" err="1" smtClean="0"/>
              <a:t>Cardelli</a:t>
            </a:r>
            <a:r>
              <a:rPr lang="en-US" dirty="0" smtClean="0"/>
              <a:t>, L. </a:t>
            </a:r>
            <a:r>
              <a:rPr lang="en-US" b="1" dirty="0" smtClean="0"/>
              <a:t>Brane Calculi: Introduction of Biological Membranes</a:t>
            </a:r>
            <a:r>
              <a:rPr lang="en-US" dirty="0" smtClean="0"/>
              <a:t>. Microsoft Research. 2004-06-01 12:35:58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825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Membrane overview: Phospholipids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351"/>
          <a:stretch/>
        </p:blipFill>
        <p:spPr>
          <a:xfrm>
            <a:off x="1097280" y="2034862"/>
            <a:ext cx="3152775" cy="1381990"/>
          </a:xfrm>
        </p:spPr>
      </p:pic>
      <p:sp>
        <p:nvSpPr>
          <p:cNvPr id="6" name="TextBox 5"/>
          <p:cNvSpPr txBox="1"/>
          <p:nvPr/>
        </p:nvSpPr>
        <p:spPr>
          <a:xfrm>
            <a:off x="270255" y="6503831"/>
            <a:ext cx="55344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https://en.wikipedia.org/wiki/File:Phospholipids_aqueous_solution_structures.svg</a:t>
            </a:r>
            <a:endParaRPr lang="en-US" sz="1000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517"/>
          <a:stretch/>
        </p:blipFill>
        <p:spPr>
          <a:xfrm>
            <a:off x="1097280" y="3574444"/>
            <a:ext cx="3152775" cy="249978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4714" y="1949401"/>
            <a:ext cx="4598598" cy="305824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804714" y="5123557"/>
            <a:ext cx="2128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Phosphatidylcholine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17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Hydrophobicity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Three general </a:t>
            </a:r>
            <a:r>
              <a:rPr lang="en-US" dirty="0"/>
              <a:t>c</a:t>
            </a:r>
            <a:r>
              <a:rPr lang="en-US" dirty="0" smtClean="0"/>
              <a:t>ategories for molecules in water: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1. </a:t>
            </a:r>
            <a:r>
              <a:rPr lang="en-US" sz="2200" b="1" dirty="0" smtClean="0"/>
              <a:t>Hydrophilic</a:t>
            </a:r>
            <a:r>
              <a:rPr lang="en-US" sz="2200" dirty="0" smtClean="0"/>
              <a:t> </a:t>
            </a:r>
            <a:r>
              <a:rPr lang="en-US" dirty="0" smtClean="0"/>
              <a:t>– “water-loving”, charged molecules </a:t>
            </a:r>
            <a:r>
              <a:rPr lang="en-US" dirty="0"/>
              <a:t>(sulfates RSO</a:t>
            </a:r>
            <a:r>
              <a:rPr lang="en-US" baseline="-25000" dirty="0"/>
              <a:t>4</a:t>
            </a:r>
            <a:r>
              <a:rPr lang="en-US" baseline="30000" dirty="0"/>
              <a:t>−</a:t>
            </a:r>
            <a:r>
              <a:rPr lang="en-US" dirty="0"/>
              <a:t>; phosphates (</a:t>
            </a:r>
            <a:r>
              <a:rPr lang="en-US" dirty="0" smtClean="0"/>
              <a:t>PO</a:t>
            </a:r>
            <a:r>
              <a:rPr lang="en-US" baseline="-25000" dirty="0"/>
              <a:t> 4 </a:t>
            </a:r>
            <a:r>
              <a:rPr lang="en-US" baseline="30000" dirty="0" smtClean="0"/>
              <a:t>3−</a:t>
            </a:r>
            <a:r>
              <a:rPr lang="en-US" dirty="0" smtClean="0"/>
              <a:t>))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2. </a:t>
            </a:r>
            <a:r>
              <a:rPr lang="en-US" sz="2200" b="1" dirty="0" smtClean="0"/>
              <a:t>Lipophilic</a:t>
            </a:r>
            <a:r>
              <a:rPr lang="en-US" dirty="0" smtClean="0"/>
              <a:t> – “fat-loving”, </a:t>
            </a:r>
            <a:r>
              <a:rPr lang="en-US" dirty="0"/>
              <a:t>long hydrocarbon chains (CH</a:t>
            </a:r>
            <a:r>
              <a:rPr lang="en-US" baseline="-25000" dirty="0"/>
              <a:t>3</a:t>
            </a:r>
            <a:r>
              <a:rPr lang="en-US" dirty="0"/>
              <a:t>(CH</a:t>
            </a:r>
            <a:r>
              <a:rPr lang="en-US" baseline="-25000" dirty="0"/>
              <a:t>2</a:t>
            </a:r>
            <a:r>
              <a:rPr lang="en-US" dirty="0"/>
              <a:t>)</a:t>
            </a:r>
            <a:r>
              <a:rPr lang="en-US" baseline="-25000" dirty="0"/>
              <a:t>n</a:t>
            </a:r>
            <a:r>
              <a:rPr lang="en-US" dirty="0"/>
              <a:t>, with n &gt; </a:t>
            </a:r>
            <a:r>
              <a:rPr lang="en-US" dirty="0" smtClean="0"/>
              <a:t>4)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3. </a:t>
            </a:r>
            <a:r>
              <a:rPr lang="en-US" sz="2200" b="1" dirty="0" err="1" smtClean="0"/>
              <a:t>Amphiphile</a:t>
            </a:r>
            <a:r>
              <a:rPr lang="en-US" dirty="0" smtClean="0"/>
              <a:t> – “both-loving”, possess both hydrophilic and lipophilic properties (estradiol, testosterone)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1973" y="6505502"/>
            <a:ext cx="659140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Note: Lipophilic is not to be confused with hydrophobic, though the distinction is minor here</a:t>
            </a:r>
            <a:endParaRPr lang="en-US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825" y="4492311"/>
            <a:ext cx="2953555" cy="17911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06602" y="6505501"/>
            <a:ext cx="51000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https://en.wikipedia.org/wiki/Amphiphile#/media/File:Phospholipid.svg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080931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sz="2500" dirty="0" smtClean="0"/>
              <a:t>1. Separate components from surroundings</a:t>
            </a:r>
          </a:p>
          <a:p>
            <a:pPr lvl="2"/>
            <a:r>
              <a:rPr lang="en-US" sz="1800" dirty="0" smtClean="0"/>
              <a:t>A. prokaryote: only 1 lipid bilayer – the cell membrane</a:t>
            </a:r>
          </a:p>
          <a:p>
            <a:pPr lvl="2"/>
            <a:r>
              <a:rPr lang="en-US" sz="1800" dirty="0" smtClean="0"/>
              <a:t>B. eukaryote: organelles – nucleus, mitochondria, lysosome, endoplasmic reticulum</a:t>
            </a:r>
            <a:endParaRPr lang="en-US" sz="1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111166"/>
            <a:ext cx="5361904" cy="309461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85611" y="6542468"/>
            <a:ext cx="55250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https://en.wikipedia.org/wiki/Organelle#/media/File:Animal_Cell.svg</a:t>
            </a:r>
            <a:endParaRPr lang="en-US" sz="1000" dirty="0"/>
          </a:p>
        </p:txBody>
      </p:sp>
      <p:sp>
        <p:nvSpPr>
          <p:cNvPr id="7" name="TextBox 6"/>
          <p:cNvSpPr txBox="1"/>
          <p:nvPr/>
        </p:nvSpPr>
        <p:spPr>
          <a:xfrm>
            <a:off x="7856113" y="2879347"/>
            <a:ext cx="342578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Nucleolus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Nucleus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Ribosomes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Vesicles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Rough endoplasmic reticulum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Golgi body or apparatus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Cytoskeleton (microfilament, microtubule, intermediate filament)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Smooth endoplasmic reticulum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Mitochondrion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Vacuole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Cytosol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Lysosome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Centrosome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/>
              <a:t>Cell Membrane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10032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84048" lvl="2" indent="0">
              <a:buNone/>
            </a:pPr>
            <a:r>
              <a:rPr lang="en-US" sz="2500" dirty="0"/>
              <a:t>2. </a:t>
            </a:r>
            <a:r>
              <a:rPr lang="en-US" sz="2500" dirty="0" smtClean="0"/>
              <a:t>Signaling</a:t>
            </a:r>
            <a:endParaRPr lang="en-US" sz="18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839" y="1845734"/>
            <a:ext cx="5975797" cy="44818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97280" y="6529589"/>
            <a:ext cx="744141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https://en.wikipedia.org/wiki/G_protein-coupled_receptor#/media/File:GPCR_cycle.jpg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63717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Membrane Domains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8075" y="1846263"/>
            <a:ext cx="7816175" cy="4022725"/>
          </a:xfrm>
        </p:spPr>
      </p:pic>
      <p:sp>
        <p:nvSpPr>
          <p:cNvPr id="5" name="Rectangle 4"/>
          <p:cNvSpPr/>
          <p:nvPr/>
        </p:nvSpPr>
        <p:spPr>
          <a:xfrm>
            <a:off x="910107" y="6480100"/>
            <a:ext cx="6096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/>
              <a:t>http://www.asbmb.org/asbmbtoday/201409/LipidNews/</a:t>
            </a:r>
          </a:p>
        </p:txBody>
      </p:sp>
    </p:spTree>
    <p:extLst>
      <p:ext uri="{BB962C8B-B14F-4D97-AF65-F5344CB8AC3E}">
        <p14:creationId xmlns:p14="http://schemas.microsoft.com/office/powerpoint/2010/main" val="948102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Brane Calculi, Part 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Considerations: </a:t>
            </a:r>
          </a:p>
          <a:p>
            <a:pPr lvl="1"/>
            <a:r>
              <a:rPr lang="en-US" dirty="0" smtClean="0"/>
              <a:t>1. Orientation: Which side of the membrane are we on?</a:t>
            </a:r>
          </a:p>
          <a:p>
            <a:pPr lvl="2"/>
            <a:r>
              <a:rPr lang="en-US" dirty="0" smtClean="0"/>
              <a:t>Binding sites for membrane-bound proteins are generally only found on one side.</a:t>
            </a:r>
          </a:p>
          <a:p>
            <a:pPr lvl="1"/>
            <a:r>
              <a:rPr lang="en-US" dirty="0" smtClean="0"/>
              <a:t>2. Bitonality: objects nested in membranes have </a:t>
            </a:r>
            <a:r>
              <a:rPr lang="en-US" i="1" dirty="0" smtClean="0"/>
              <a:t>opposite</a:t>
            </a:r>
            <a:r>
              <a:rPr lang="en-US" dirty="0" smtClean="0"/>
              <a:t> orientations.</a:t>
            </a:r>
          </a:p>
          <a:p>
            <a:pPr lvl="2"/>
            <a:r>
              <a:rPr lang="en-US" dirty="0" smtClean="0"/>
              <a:t>Example: 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r>
              <a:rPr lang="en-US" dirty="0" smtClean="0"/>
              <a:t>P remains surrounded by the ‘white background’ (hydrophobic effect) even when engulfed by Q</a:t>
            </a:r>
          </a:p>
          <a:p>
            <a:pPr lvl="2"/>
            <a:r>
              <a:rPr lang="en-US" sz="1800" dirty="0" smtClean="0"/>
              <a:t>3. Layering: any “system” can have large sets of actions within it.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4542" t="65547" r="36936" b="23931"/>
          <a:stretch/>
        </p:blipFill>
        <p:spPr>
          <a:xfrm>
            <a:off x="2816610" y="3400022"/>
            <a:ext cx="5526411" cy="114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27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Brane Calculi, </a:t>
            </a:r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Syntax: </a:t>
            </a:r>
          </a:p>
          <a:p>
            <a:pPr lvl="1"/>
            <a:r>
              <a:rPr lang="en-US" dirty="0" smtClean="0"/>
              <a:t>o is a composition of systems, with unit ◊</a:t>
            </a:r>
          </a:p>
          <a:p>
            <a:pPr lvl="2"/>
            <a:r>
              <a:rPr lang="en-US" dirty="0" smtClean="0"/>
              <a:t>This is the same as (g o f) (x) = g(f(x))</a:t>
            </a:r>
          </a:p>
          <a:p>
            <a:pPr lvl="1"/>
            <a:r>
              <a:rPr lang="en-US" dirty="0" smtClean="0"/>
              <a:t>| is a composition of membranes, with unit 0</a:t>
            </a:r>
          </a:p>
          <a:p>
            <a:pPr lvl="1"/>
            <a:r>
              <a:rPr lang="en-US" dirty="0" smtClean="0"/>
              <a:t>! is replication, for multiple of same elements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Systems consist of nested membranes, membranes consist of nested “actions” (1).</a:t>
            </a:r>
          </a:p>
          <a:p>
            <a:pPr lvl="1"/>
            <a:r>
              <a:rPr lang="en-US" dirty="0" smtClean="0"/>
              <a:t>Reactions only occur at the level of Systems, caused by actions on membranes (1).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5598" t="44129" r="33240" b="41404"/>
          <a:stretch/>
        </p:blipFill>
        <p:spPr>
          <a:xfrm>
            <a:off x="1097280" y="4649464"/>
            <a:ext cx="3799268" cy="99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77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3116</TotalTime>
  <Words>650</Words>
  <Application>Microsoft Office PowerPoint</Application>
  <PresentationFormat>Widescreen</PresentationFormat>
  <Paragraphs>124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Calibri</vt:lpstr>
      <vt:lpstr>Calibri Light</vt:lpstr>
      <vt:lpstr>Retrospect</vt:lpstr>
      <vt:lpstr>Brane Calculi</vt:lpstr>
      <vt:lpstr>Contents</vt:lpstr>
      <vt:lpstr>Membrane overview: Phospholipids</vt:lpstr>
      <vt:lpstr>Hydrophobicity</vt:lpstr>
      <vt:lpstr>Functionality</vt:lpstr>
      <vt:lpstr>Functionality</vt:lpstr>
      <vt:lpstr>Membrane Domains</vt:lpstr>
      <vt:lpstr>Brane Calculi, Part I</vt:lpstr>
      <vt:lpstr>Brane Calculi, Syntax</vt:lpstr>
      <vt:lpstr>Brane Calculi, Syntax</vt:lpstr>
      <vt:lpstr>Bitonal Actions: Phagocytosis</vt:lpstr>
      <vt:lpstr>Bitonal Actions: Phagocytosis</vt:lpstr>
      <vt:lpstr>Bitonal Actions: Exocytosis</vt:lpstr>
      <vt:lpstr>Derivations</vt:lpstr>
      <vt:lpstr>An Aside</vt:lpstr>
      <vt:lpstr>Exocytosis: </vt:lpstr>
      <vt:lpstr>Molecules</vt:lpstr>
      <vt:lpstr>Chemistry!</vt:lpstr>
      <vt:lpstr>Example: Neurotransmission</vt:lpstr>
      <vt:lpstr>Synaptic Terminal</vt:lpstr>
      <vt:lpstr>Neurotransmission in Brane Calculi</vt:lpstr>
      <vt:lpstr>Neurotransmission in Brane Calculi</vt:lpstr>
      <vt:lpstr>Bibliography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Fang</dc:creator>
  <cp:lastModifiedBy>Michael Fang</cp:lastModifiedBy>
  <cp:revision>102</cp:revision>
  <dcterms:created xsi:type="dcterms:W3CDTF">2019-03-15T15:44:52Z</dcterms:created>
  <dcterms:modified xsi:type="dcterms:W3CDTF">2019-03-26T18:22:15Z</dcterms:modified>
</cp:coreProperties>
</file>

<file path=docProps/thumbnail.jpeg>
</file>